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перемещения страницы щёлкните мышью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CEADD5F3-B667-4482-B59A-FF96D90EA0C4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1720" cy="3081600"/>
          </a:xfrm>
          <a:prstGeom prst="rect">
            <a:avLst/>
          </a:prstGeom>
          <a:ln w="0">
            <a:noFill/>
          </a:ln>
        </p:spPr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1720" cy="3595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67120" cy="453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BF19BF5-FCD8-4EB7-A5DC-0DD5F11D520E}" type="slidenum"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1720" cy="3081600"/>
          </a:xfrm>
          <a:prstGeom prst="rect">
            <a:avLst/>
          </a:prstGeom>
          <a:ln w="0">
            <a:noFill/>
          </a:ln>
        </p:spPr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1720" cy="3595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67120" cy="453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36E68CE-4640-4400-873E-64C0206C9EFC}" type="slidenum"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8908B25-5AFF-44DB-9828-869520446BE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BAEA56E-A89B-469D-8BB0-2A9BEAC4E6B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1FF1D94-BB7F-4C46-B5B0-C60C90BF252F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4CE0D78-8939-4461-A152-A7CCE11B17A7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5F83365-FAF7-407E-A7F6-4C21E2B012B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FF170C3-C9C1-4C6F-BCCF-6F2D416CEEA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3B1EE8E-A9A5-49EC-8DE3-561AB5A8877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A2E1413-B094-416C-A544-F4BACD90852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563F5E2-3FFE-4D34-9E51-43E067B64D20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B845CE0-BB16-41BE-8928-B1B313F3669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746A85E-98A5-4CF0-8B0F-DD6A7EA27C1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50A0DC4-4780-486F-82B8-47AE2367A87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0120" cy="36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38520" cy="36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071CC4B-CBFC-4F6C-8859-057352C7BDBF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38520" cy="360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XO Orie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XO Orie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XO Orie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312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7" descr=""/>
          <p:cNvPicPr/>
          <p:nvPr/>
        </p:nvPicPr>
        <p:blipFill>
          <a:blip r:embed="rId1"/>
          <a:stretch/>
        </p:blipFill>
        <p:spPr>
          <a:xfrm>
            <a:off x="902880" y="390600"/>
            <a:ext cx="10381680" cy="12149640"/>
          </a:xfrm>
          <a:prstGeom prst="rect">
            <a:avLst/>
          </a:prstGeom>
          <a:ln w="0">
            <a:noFill/>
          </a:ln>
        </p:spPr>
      </p:pic>
      <p:sp>
        <p:nvSpPr>
          <p:cNvPr id="48" name="Овал 9"/>
          <p:cNvSpPr/>
          <p:nvPr/>
        </p:nvSpPr>
        <p:spPr>
          <a:xfrm>
            <a:off x="10294920" y="3018960"/>
            <a:ext cx="579960" cy="579960"/>
          </a:xfrm>
          <a:prstGeom prst="ellipse">
            <a:avLst/>
          </a:prstGeom>
          <a:solidFill>
            <a:srgbClr val="ff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9" name="TextBox 2"/>
          <p:cNvSpPr/>
          <p:nvPr/>
        </p:nvSpPr>
        <p:spPr>
          <a:xfrm>
            <a:off x="492840" y="2164680"/>
            <a:ext cx="10712880" cy="189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90000"/>
              </a:lnSpc>
            </a:pPr>
            <a:r>
              <a:rPr b="1" lang="ru-RU" sz="66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МУНИЦИПАЛЬНЫЙ</a:t>
            </a:r>
            <a:endParaRPr b="0" lang="ru-RU" sz="6600" spc="-1" strike="noStrike">
              <a:solidFill>
                <a:srgbClr val="ffffff"/>
              </a:solidFill>
              <a:latin typeface="XO Oriel"/>
            </a:endParaRPr>
          </a:p>
          <a:p>
            <a:pPr>
              <a:lnSpc>
                <a:spcPct val="90000"/>
              </a:lnSpc>
            </a:pPr>
            <a:r>
              <a:rPr b="1" lang="ru-RU" sz="66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ИНВЕСТИЦИОННЫЙ СТАНДАРТ</a:t>
            </a:r>
            <a:endParaRPr b="0" lang="ru-RU" sz="6600" spc="-1" strike="noStrike">
              <a:solidFill>
                <a:srgbClr val="ffffff"/>
              </a:solidFill>
              <a:latin typeface="XO Oriel"/>
            </a:endParaRPr>
          </a:p>
        </p:txBody>
      </p:sp>
      <p:pic>
        <p:nvPicPr>
          <p:cNvPr id="50" name="Рисунок 10" descr=""/>
          <p:cNvPicPr/>
          <p:nvPr/>
        </p:nvPicPr>
        <p:blipFill>
          <a:blip r:embed="rId2">
            <a:alphaModFix amt="22000"/>
          </a:blip>
          <a:stretch/>
        </p:blipFill>
        <p:spPr>
          <a:xfrm rot="795000">
            <a:off x="7162920" y="-2608560"/>
            <a:ext cx="5133240" cy="4237920"/>
          </a:xfrm>
          <a:prstGeom prst="rect">
            <a:avLst/>
          </a:prstGeom>
          <a:ln w="0">
            <a:noFill/>
          </a:ln>
        </p:spPr>
      </p:pic>
      <p:pic>
        <p:nvPicPr>
          <p:cNvPr id="51" name="Рисунок 12" descr=""/>
          <p:cNvPicPr/>
          <p:nvPr/>
        </p:nvPicPr>
        <p:blipFill>
          <a:blip r:embed="rId3"/>
          <a:stretch/>
        </p:blipFill>
        <p:spPr>
          <a:xfrm rot="387000">
            <a:off x="4163760" y="5023080"/>
            <a:ext cx="4386240" cy="4136040"/>
          </a:xfrm>
          <a:prstGeom prst="rect">
            <a:avLst/>
          </a:prstGeom>
          <a:ln w="0">
            <a:noFill/>
          </a:ln>
        </p:spPr>
      </p:pic>
      <p:sp>
        <p:nvSpPr>
          <p:cNvPr id="52" name="Рисунок 21"/>
          <p:cNvSpPr/>
          <p:nvPr/>
        </p:nvSpPr>
        <p:spPr>
          <a:xfrm rot="16200000">
            <a:off x="5628600" y="4932720"/>
            <a:ext cx="3278160" cy="3775680"/>
          </a:xfrm>
          <a:custGeom>
            <a:avLst/>
            <a:gdLst>
              <a:gd name="textAreaLeft" fmla="*/ 0 w 3278160"/>
              <a:gd name="textAreaRight" fmla="*/ 3282840 w 3278160"/>
              <a:gd name="textAreaTop" fmla="*/ 0 h 3775680"/>
              <a:gd name="textAreaBottom" fmla="*/ 3780360 h 377568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noFill/>
          <a:ln w="38100">
            <a:solidFill>
              <a:srgbClr val="ffffff">
                <a:alpha val="40000"/>
              </a:srgbClr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  <p:sp>
        <p:nvSpPr>
          <p:cNvPr id="53" name="Рисунок 21"/>
          <p:cNvSpPr/>
          <p:nvPr/>
        </p:nvSpPr>
        <p:spPr>
          <a:xfrm rot="16200000">
            <a:off x="7048440" y="-2868840"/>
            <a:ext cx="4647240" cy="4674960"/>
          </a:xfrm>
          <a:custGeom>
            <a:avLst/>
            <a:gdLst>
              <a:gd name="textAreaLeft" fmla="*/ 0 w 4647240"/>
              <a:gd name="textAreaRight" fmla="*/ 4651920 w 4647240"/>
              <a:gd name="textAreaTop" fmla="*/ 0 h 4674960"/>
              <a:gd name="textAreaBottom" fmla="*/ 4679640 h 467496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noFill/>
          <a:ln w="38100">
            <a:solidFill>
              <a:srgbClr val="ffffff">
                <a:alpha val="40000"/>
              </a:srgbClr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2000">
              <a:srgbClr val="3a348a"/>
            </a:gs>
            <a:gs pos="100000">
              <a:srgbClr val="6ba784"/>
            </a:gs>
          </a:gsLst>
          <a:lin ang="42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Овал 4"/>
          <p:cNvSpPr/>
          <p:nvPr/>
        </p:nvSpPr>
        <p:spPr>
          <a:xfrm>
            <a:off x="430920" y="412560"/>
            <a:ext cx="579960" cy="579960"/>
          </a:xfrm>
          <a:prstGeom prst="ellipse">
            <a:avLst/>
          </a:prstGeom>
          <a:solidFill>
            <a:srgbClr val="ff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55" name="Рисунок 10" descr=""/>
          <p:cNvPicPr/>
          <p:nvPr/>
        </p:nvPicPr>
        <p:blipFill>
          <a:blip r:embed="rId1"/>
          <a:stretch/>
        </p:blipFill>
        <p:spPr>
          <a:xfrm rot="6215400">
            <a:off x="7225560" y="-3735360"/>
            <a:ext cx="4488840" cy="423792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12" descr=""/>
          <p:cNvPicPr/>
          <p:nvPr/>
        </p:nvPicPr>
        <p:blipFill>
          <a:blip r:embed="rId2"/>
          <a:stretch/>
        </p:blipFill>
        <p:spPr>
          <a:xfrm rot="2298000">
            <a:off x="-961920" y="5428440"/>
            <a:ext cx="4386240" cy="4136040"/>
          </a:xfrm>
          <a:prstGeom prst="rect">
            <a:avLst/>
          </a:prstGeom>
          <a:ln w="0">
            <a:noFill/>
          </a:ln>
        </p:spPr>
      </p:pic>
      <p:sp>
        <p:nvSpPr>
          <p:cNvPr id="57" name="PlaceHolder 1"/>
          <p:cNvSpPr/>
          <p:nvPr/>
        </p:nvSpPr>
        <p:spPr>
          <a:xfrm>
            <a:off x="559800" y="505440"/>
            <a:ext cx="8499240" cy="112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80000"/>
              </a:lnSpc>
              <a:tabLst>
                <a:tab algn="l" pos="0"/>
              </a:tabLst>
            </a:pPr>
            <a:r>
              <a:rPr b="0" lang="ru-RU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Элементы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80000"/>
              </a:lnSpc>
              <a:tabLst>
                <a:tab algn="l" pos="0"/>
              </a:tabLst>
            </a:pPr>
            <a:r>
              <a:rPr b="0" lang="ru-RU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Муниципального инвестиционного стандарта</a:t>
            </a:r>
            <a:br>
              <a:rPr sz="3200"/>
            </a:br>
            <a:r>
              <a:rPr b="0" lang="ru-RU" sz="1800" spc="-1" strike="noStrike">
                <a:solidFill>
                  <a:srgbClr val="7cb322"/>
                </a:solidFill>
                <a:latin typeface="Akrobat"/>
                <a:ea typeface="DejaVu Sans"/>
              </a:rPr>
              <a:t>(Приказ </a:t>
            </a:r>
            <a:r>
              <a:rPr b="0" lang="ru-RU" sz="1800" spc="-1" strike="noStrike">
                <a:solidFill>
                  <a:srgbClr val="7cb322"/>
                </a:solidFill>
                <a:latin typeface="Akrobat"/>
                <a:ea typeface="Microsoft YaHei"/>
              </a:rPr>
              <a:t>Минэкономразвития России от 26.09.2023 № 672)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8" name="Text Box 10"/>
          <p:cNvSpPr/>
          <p:nvPr/>
        </p:nvSpPr>
        <p:spPr>
          <a:xfrm>
            <a:off x="1274400" y="1993320"/>
            <a:ext cx="46252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Раздел на сайте об инвестиционной деятельности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9" name="TextBox 15"/>
          <p:cNvSpPr/>
          <p:nvPr/>
        </p:nvSpPr>
        <p:spPr>
          <a:xfrm>
            <a:off x="1284120" y="2675160"/>
            <a:ext cx="38890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Инвестиционный профиль</a:t>
            </a: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 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муниципального образования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0" name="TextBox 17"/>
          <p:cNvSpPr/>
          <p:nvPr/>
        </p:nvSpPr>
        <p:spPr>
          <a:xfrm>
            <a:off x="1274400" y="4426920"/>
            <a:ext cx="4110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Совещательный орган по реализации 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инвестиционных проектов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1" name="TextBox 18"/>
          <p:cNvSpPr/>
          <p:nvPr/>
        </p:nvSpPr>
        <p:spPr>
          <a:xfrm>
            <a:off x="1284120" y="5446080"/>
            <a:ext cx="5102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Раздел с информацией о реализации инвестиционных проектов в документе стратегического планирования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2" name="TextBox 20"/>
          <p:cNvSpPr/>
          <p:nvPr/>
        </p:nvSpPr>
        <p:spPr>
          <a:xfrm>
            <a:off x="6967080" y="2591640"/>
            <a:ext cx="502668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Ключевые показатели эффективности деятельности</a:t>
            </a: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 главы местной администрации и 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инвестиционного уполномоченного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3" name="TextBox 22"/>
          <p:cNvSpPr/>
          <p:nvPr/>
        </p:nvSpPr>
        <p:spPr>
          <a:xfrm>
            <a:off x="6967080" y="4426920"/>
            <a:ext cx="4746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Квалифицированные специалисты, регулярно проходящие п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рофессиональн</a:t>
            </a: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ую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 переподготовк</a:t>
            </a: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у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4" name="TextBox 23"/>
          <p:cNvSpPr/>
          <p:nvPr/>
        </p:nvSpPr>
        <p:spPr>
          <a:xfrm>
            <a:off x="6967080" y="5403600"/>
            <a:ext cx="43412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DejaVu Sans"/>
              </a:rPr>
              <a:t>С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оглашение о сотрудничестве</a:t>
            </a: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DejaVu Sans"/>
              </a:rPr>
              <a:t> 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с агентством развития Камчатского края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5" name="TextBox 24"/>
          <p:cNvSpPr/>
          <p:nvPr/>
        </p:nvSpPr>
        <p:spPr>
          <a:xfrm>
            <a:off x="11399400" y="6193800"/>
            <a:ext cx="577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2</a:t>
            </a:r>
            <a:r>
              <a:rPr b="0" lang="en-US" sz="18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/</a:t>
            </a:r>
            <a:r>
              <a:rPr b="0" lang="ru-RU" sz="18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6" name="TextBox 25"/>
          <p:cNvSpPr/>
          <p:nvPr/>
        </p:nvSpPr>
        <p:spPr>
          <a:xfrm>
            <a:off x="6120000" y="198000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00c462"/>
                </a:solidFill>
                <a:latin typeface="Akrobat ExtraBold"/>
                <a:ea typeface="DejaVu Sans"/>
              </a:rPr>
              <a:t>100%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7" name="TextBox 5"/>
          <p:cNvSpPr/>
          <p:nvPr/>
        </p:nvSpPr>
        <p:spPr>
          <a:xfrm>
            <a:off x="1284120" y="3701520"/>
            <a:ext cx="3564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Инвестиционный уполномоченный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8" name="TextBox 6"/>
          <p:cNvSpPr/>
          <p:nvPr/>
        </p:nvSpPr>
        <p:spPr>
          <a:xfrm>
            <a:off x="6967080" y="3701520"/>
            <a:ext cx="52106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lt1"/>
                </a:solidFill>
                <a:latin typeface="Akrobat"/>
                <a:ea typeface="DejaVu Sans"/>
              </a:rPr>
              <a:t>Комплексный м</a:t>
            </a: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DejaVu Sans"/>
              </a:rPr>
              <a:t>еханизм обратной связи с инвестором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9" name="TextBox 1"/>
          <p:cNvSpPr/>
          <p:nvPr/>
        </p:nvSpPr>
        <p:spPr>
          <a:xfrm>
            <a:off x="6967080" y="1993320"/>
            <a:ext cx="48531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chemeClr val="lt1"/>
                </a:solidFill>
                <a:latin typeface="Akrobat"/>
                <a:ea typeface="Microsoft YaHei"/>
              </a:rPr>
              <a:t>Регламент сопровождения инвестиционных проектов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0" name="TextBox 9"/>
          <p:cNvSpPr/>
          <p:nvPr/>
        </p:nvSpPr>
        <p:spPr>
          <a:xfrm>
            <a:off x="432000" y="192168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00c462"/>
                </a:solidFill>
                <a:latin typeface="Akrobat ExtraBold"/>
                <a:ea typeface="DejaVu Sans"/>
              </a:rPr>
              <a:t>100%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1" name="TextBox 33"/>
          <p:cNvSpPr/>
          <p:nvPr/>
        </p:nvSpPr>
        <p:spPr>
          <a:xfrm>
            <a:off x="6120000" y="367200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00c462"/>
                </a:solidFill>
                <a:latin typeface="Akrobat ExtraBold"/>
                <a:ea typeface="DejaVu Sans"/>
              </a:rPr>
              <a:t>100%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2" name="TextBox 37"/>
          <p:cNvSpPr/>
          <p:nvPr/>
        </p:nvSpPr>
        <p:spPr>
          <a:xfrm>
            <a:off x="6120000" y="550800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00c462"/>
                </a:solidFill>
                <a:latin typeface="Akrobat ExtraBold"/>
                <a:ea typeface="DejaVu Sans"/>
              </a:rPr>
              <a:t>100%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3" name="TextBox 38"/>
          <p:cNvSpPr/>
          <p:nvPr/>
        </p:nvSpPr>
        <p:spPr>
          <a:xfrm>
            <a:off x="432000" y="274968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fe7f00"/>
                </a:solidFill>
                <a:latin typeface="Akrobat ExtraBold"/>
                <a:ea typeface="DejaVu Sans"/>
              </a:rPr>
              <a:t>85,7%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4" name="TextBox 3"/>
          <p:cNvSpPr/>
          <p:nvPr/>
        </p:nvSpPr>
        <p:spPr>
          <a:xfrm>
            <a:off x="432000" y="368568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fe7f00"/>
                </a:solidFill>
                <a:latin typeface="Akrobat ExtraBold"/>
                <a:ea typeface="DejaVu Sans"/>
              </a:rPr>
              <a:t>85,7%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5" name="TextBox 29"/>
          <p:cNvSpPr/>
          <p:nvPr/>
        </p:nvSpPr>
        <p:spPr>
          <a:xfrm>
            <a:off x="468000" y="550476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fe7f00"/>
                </a:solidFill>
                <a:latin typeface="Akrobat ExtraBold"/>
                <a:ea typeface="DejaVu Sans"/>
              </a:rPr>
              <a:t>78,6%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6" name="TextBox 39"/>
          <p:cNvSpPr/>
          <p:nvPr/>
        </p:nvSpPr>
        <p:spPr>
          <a:xfrm>
            <a:off x="432000" y="454968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00c462"/>
                </a:solidFill>
                <a:latin typeface="Akrobat ExtraBold"/>
                <a:ea typeface="DejaVu Sans"/>
              </a:rPr>
              <a:t>100%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7" name="TextBox 28"/>
          <p:cNvSpPr/>
          <p:nvPr/>
        </p:nvSpPr>
        <p:spPr>
          <a:xfrm>
            <a:off x="6084000" y="2785680"/>
            <a:ext cx="898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fe7f00"/>
                </a:solidFill>
                <a:latin typeface="Akrobat ExtraBold"/>
                <a:ea typeface="DejaVu Sans"/>
              </a:rPr>
              <a:t>92,8%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8" name="TextBox 10"/>
          <p:cNvSpPr/>
          <p:nvPr/>
        </p:nvSpPr>
        <p:spPr>
          <a:xfrm>
            <a:off x="6084000" y="4513680"/>
            <a:ext cx="1042560" cy="4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1" lang="ru-RU" sz="2500" spc="-1" strike="noStrike">
                <a:solidFill>
                  <a:srgbClr val="fe7f00"/>
                </a:solidFill>
                <a:latin typeface="Akrobat ExtraBold"/>
                <a:ea typeface="DejaVu Sans"/>
              </a:rPr>
              <a:t>64,3%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Рисунок 21"/>
          <p:cNvSpPr/>
          <p:nvPr/>
        </p:nvSpPr>
        <p:spPr>
          <a:xfrm rot="13509000">
            <a:off x="-1795680" y="-3336480"/>
            <a:ext cx="10525680" cy="13019040"/>
          </a:xfrm>
          <a:custGeom>
            <a:avLst/>
            <a:gdLst>
              <a:gd name="textAreaLeft" fmla="*/ 0 w 10525680"/>
              <a:gd name="textAreaRight" fmla="*/ 10530360 w 10525680"/>
              <a:gd name="textAreaTop" fmla="*/ 0 h 13019040"/>
              <a:gd name="textAreaBottom" fmla="*/ 13023720 h 1301904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solidFill>
            <a:srgbClr val="131217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  <p:sp>
        <p:nvSpPr>
          <p:cNvPr id="80" name="Рисунок 21"/>
          <p:cNvSpPr/>
          <p:nvPr/>
        </p:nvSpPr>
        <p:spPr>
          <a:xfrm>
            <a:off x="7561080" y="1107360"/>
            <a:ext cx="5451120" cy="5005080"/>
          </a:xfrm>
          <a:custGeom>
            <a:avLst/>
            <a:gdLst>
              <a:gd name="textAreaLeft" fmla="*/ 0 w 5451120"/>
              <a:gd name="textAreaRight" fmla="*/ 5455800 w 5451120"/>
              <a:gd name="textAreaTop" fmla="*/ 0 h 5005080"/>
              <a:gd name="textAreaBottom" fmla="*/ 5009760 h 500508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gradFill rotWithShape="0">
            <a:gsLst>
              <a:gs pos="2000">
                <a:srgbClr val="3a348a"/>
              </a:gs>
              <a:gs pos="100000">
                <a:srgbClr val="6ba784"/>
              </a:gs>
            </a:gsLst>
            <a:lin ang="4200000"/>
          </a:gra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  <p:sp>
        <p:nvSpPr>
          <p:cNvPr id="81" name="TextBox 12"/>
          <p:cNvSpPr/>
          <p:nvPr/>
        </p:nvSpPr>
        <p:spPr>
          <a:xfrm>
            <a:off x="11399400" y="6193800"/>
            <a:ext cx="577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3</a:t>
            </a:r>
            <a:r>
              <a:rPr b="0" lang="en-US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/</a:t>
            </a:r>
            <a:r>
              <a:rPr b="0" lang="ru-RU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2" name="Овал 1"/>
          <p:cNvSpPr/>
          <p:nvPr/>
        </p:nvSpPr>
        <p:spPr>
          <a:xfrm>
            <a:off x="430920" y="412200"/>
            <a:ext cx="579960" cy="579960"/>
          </a:xfrm>
          <a:prstGeom prst="ellipse">
            <a:avLst/>
          </a:prstGeom>
          <a:solidFill>
            <a:srgbClr val="ff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3" name="Заголовок 1"/>
          <p:cNvSpPr/>
          <p:nvPr/>
        </p:nvSpPr>
        <p:spPr>
          <a:xfrm>
            <a:off x="559440" y="586440"/>
            <a:ext cx="10713600" cy="111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80000"/>
              </a:lnSpc>
            </a:pPr>
            <a:r>
              <a:rPr b="0" lang="en-US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Аналитика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80000"/>
              </a:lnSpc>
            </a:pPr>
            <a:r>
              <a:rPr b="0" lang="en-US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внедрения стандарта в муниципальных образованиях</a:t>
            </a:r>
            <a:br>
              <a:rPr sz="3200"/>
            </a:br>
            <a:r>
              <a:rPr b="0" lang="en-US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Камчатско</a:t>
            </a:r>
            <a:r>
              <a:rPr b="0" lang="ru-RU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го</a:t>
            </a:r>
            <a:r>
              <a:rPr b="0" lang="en-US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 кра</a:t>
            </a:r>
            <a:r>
              <a:rPr b="0" lang="ru-RU" sz="32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я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4" name="Text Box 1"/>
          <p:cNvSpPr/>
          <p:nvPr/>
        </p:nvSpPr>
        <p:spPr>
          <a:xfrm>
            <a:off x="541800" y="2222280"/>
            <a:ext cx="331668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Петропавловск-Камчатский городской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10/10 </a:t>
            </a:r>
            <a:r>
              <a:rPr b="1" lang="ru-RU" sz="1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5" name="TextBox 7"/>
          <p:cNvSpPr/>
          <p:nvPr/>
        </p:nvSpPr>
        <p:spPr>
          <a:xfrm>
            <a:off x="4563000" y="3790080"/>
            <a:ext cx="31406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Елизовский муниципальный район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9/10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r>
              <a:rPr b="1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 </a:t>
            </a:r>
            <a:endParaRPr b="0" lang="ru-RU" sz="2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6" name="TextBox 14"/>
          <p:cNvSpPr/>
          <p:nvPr/>
        </p:nvSpPr>
        <p:spPr>
          <a:xfrm>
            <a:off x="563400" y="4644000"/>
            <a:ext cx="28922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Соболевский муниципальный район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10/10 </a:t>
            </a:r>
            <a:r>
              <a:rPr b="1" lang="ru-RU" sz="1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7" name="TextBox 19"/>
          <p:cNvSpPr/>
          <p:nvPr/>
        </p:nvSpPr>
        <p:spPr>
          <a:xfrm>
            <a:off x="4559400" y="2247480"/>
            <a:ext cx="28922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Олюторский муниципальный район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9/10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8" name="TextBox 21"/>
          <p:cNvSpPr/>
          <p:nvPr/>
        </p:nvSpPr>
        <p:spPr>
          <a:xfrm>
            <a:off x="540000" y="3059640"/>
            <a:ext cx="342252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Вилючинский городской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10/10 </a:t>
            </a:r>
            <a:r>
              <a:rPr b="1" lang="ru-RU" sz="1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9" name="TextBox 26"/>
          <p:cNvSpPr/>
          <p:nvPr/>
        </p:nvSpPr>
        <p:spPr>
          <a:xfrm>
            <a:off x="4538880" y="3052800"/>
            <a:ext cx="31406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Усть-Большерецкий муниципальный район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9/10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0" name="TextBox 27"/>
          <p:cNvSpPr/>
          <p:nvPr/>
        </p:nvSpPr>
        <p:spPr>
          <a:xfrm>
            <a:off x="612000" y="5415480"/>
            <a:ext cx="415188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Усть-Камчатский муниципальный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9/10 </a:t>
            </a:r>
            <a:r>
              <a:rPr b="1" lang="ru-RU" sz="1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1" name="TextBox 30"/>
          <p:cNvSpPr/>
          <p:nvPr/>
        </p:nvSpPr>
        <p:spPr>
          <a:xfrm>
            <a:off x="4574880" y="4655160"/>
            <a:ext cx="372744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Городской округ «поселок Палана»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9/10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2" name="TextBox 31"/>
          <p:cNvSpPr/>
          <p:nvPr/>
        </p:nvSpPr>
        <p:spPr>
          <a:xfrm>
            <a:off x="4580640" y="5451120"/>
            <a:ext cx="268812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Мильковский муниципальный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9/10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3" name="TextBox 32"/>
          <p:cNvSpPr/>
          <p:nvPr/>
        </p:nvSpPr>
        <p:spPr>
          <a:xfrm>
            <a:off x="540000" y="3831480"/>
            <a:ext cx="257400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Тигильский муниципальный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10/10 </a:t>
            </a:r>
            <a:r>
              <a:rPr b="1" lang="ru-RU" sz="1400" spc="-1" strike="noStrike">
                <a:solidFill>
                  <a:srgbClr val="7cb32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4" name="TextBox 34"/>
          <p:cNvSpPr/>
          <p:nvPr/>
        </p:nvSpPr>
        <p:spPr>
          <a:xfrm>
            <a:off x="8280720" y="3070080"/>
            <a:ext cx="245772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Алеутский муниципальный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8/10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5" name="TextBox 35"/>
          <p:cNvSpPr/>
          <p:nvPr/>
        </p:nvSpPr>
        <p:spPr>
          <a:xfrm>
            <a:off x="8280000" y="2340000"/>
            <a:ext cx="278892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Карагинский муниципальный район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8/10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6" name="Овал 2"/>
          <p:cNvSpPr/>
          <p:nvPr/>
        </p:nvSpPr>
        <p:spPr>
          <a:xfrm>
            <a:off x="9540000" y="5004000"/>
            <a:ext cx="1688040" cy="1688040"/>
          </a:xfrm>
          <a:prstGeom prst="ellipse">
            <a:avLst/>
          </a:prstGeom>
          <a:solidFill>
            <a:srgbClr val="7cb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700" spc="-1" strike="noStrike">
                <a:solidFill>
                  <a:schemeClr val="lt1"/>
                </a:solidFill>
                <a:latin typeface="Akrobat ExtraBold"/>
                <a:ea typeface="NSimSun"/>
              </a:rPr>
              <a:t>90,7%</a:t>
            </a:r>
            <a:endParaRPr b="0" lang="ru-RU" sz="3700" spc="-1" strike="noStrike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ExtraBold"/>
                <a:ea typeface="NSimSun"/>
              </a:rPr>
              <a:t>внедрения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7" name="TextBox 16"/>
          <p:cNvSpPr/>
          <p:nvPr/>
        </p:nvSpPr>
        <p:spPr>
          <a:xfrm>
            <a:off x="8280720" y="3754080"/>
            <a:ext cx="341676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Пенжинский муниципальный район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8/10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8" name="TextBox 36"/>
          <p:cNvSpPr/>
          <p:nvPr/>
        </p:nvSpPr>
        <p:spPr>
          <a:xfrm>
            <a:off x="8280720" y="4474080"/>
            <a:ext cx="3236760" cy="66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Быстринский  муниципальный округ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8/10 </a:t>
            </a:r>
            <a:r>
              <a:rPr b="1" lang="ru-RU" sz="1400" spc="-1" strike="noStrike">
                <a:solidFill>
                  <a:srgbClr val="76c282"/>
                </a:solidFill>
                <a:latin typeface="Akrobat ExtraBold"/>
                <a:ea typeface="DejaVu Sans"/>
              </a:rPr>
              <a:t>элементов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Овал 13"/>
          <p:cNvSpPr/>
          <p:nvPr/>
        </p:nvSpPr>
        <p:spPr>
          <a:xfrm>
            <a:off x="430920" y="412560"/>
            <a:ext cx="579960" cy="579960"/>
          </a:xfrm>
          <a:prstGeom prst="ellipse">
            <a:avLst/>
          </a:prstGeom>
          <a:solidFill>
            <a:srgbClr val="ff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100" name="Прямоугольник 3"/>
          <p:cNvSpPr/>
          <p:nvPr/>
        </p:nvSpPr>
        <p:spPr>
          <a:xfrm>
            <a:off x="555480" y="513000"/>
            <a:ext cx="7362720" cy="1045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8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Akrobat ExtraBold"/>
                <a:ea typeface="DejaVu Sans"/>
              </a:rPr>
              <a:t>Муниципальный инвестиционный стандарт в субъектах Российской Федерации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>
              <a:lnSpc>
                <a:spcPct val="80000"/>
              </a:lnSpc>
            </a:pPr>
            <a:r>
              <a:rPr b="0" lang="ru-RU" sz="2200" spc="-1" strike="noStrike">
                <a:solidFill>
                  <a:srgbClr val="000000"/>
                </a:solidFill>
                <a:latin typeface="Akrobat ExtraBold"/>
                <a:ea typeface="DejaVu Sans"/>
              </a:rPr>
              <a:t>(оценка Минэкономразвития России по состоянию на 01.12.2024)</a:t>
            </a:r>
            <a:endParaRPr b="0" lang="ru-RU" sz="2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1" name="TextBox 5"/>
          <p:cNvSpPr/>
          <p:nvPr/>
        </p:nvSpPr>
        <p:spPr>
          <a:xfrm>
            <a:off x="11399400" y="6193800"/>
            <a:ext cx="5770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4</a:t>
            </a:r>
            <a:r>
              <a:rPr b="0" lang="en-US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/</a:t>
            </a:r>
            <a:r>
              <a:rPr b="0" lang="ru-RU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2" name="TextBox 18"/>
          <p:cNvSpPr/>
          <p:nvPr/>
        </p:nvSpPr>
        <p:spPr>
          <a:xfrm>
            <a:off x="8244360" y="1599120"/>
            <a:ext cx="179172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krobat ExtraBold"/>
                <a:ea typeface="DejaVu Sans"/>
              </a:rPr>
              <a:t>Камчатский край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03" name="Рисунок 11" descr=""/>
          <p:cNvPicPr/>
          <p:nvPr/>
        </p:nvPicPr>
        <p:blipFill>
          <a:blip r:embed="rId1"/>
          <a:stretch/>
        </p:blipFill>
        <p:spPr>
          <a:xfrm rot="259800">
            <a:off x="8376480" y="-324000"/>
            <a:ext cx="5030280" cy="6168960"/>
          </a:xfrm>
          <a:prstGeom prst="rect">
            <a:avLst/>
          </a:prstGeom>
          <a:ln w="0">
            <a:noFill/>
          </a:ln>
        </p:spPr>
      </p:pic>
      <p:sp>
        <p:nvSpPr>
          <p:cNvPr id="104" name="Овал 12"/>
          <p:cNvSpPr/>
          <p:nvPr/>
        </p:nvSpPr>
        <p:spPr>
          <a:xfrm>
            <a:off x="8296200" y="2037600"/>
            <a:ext cx="1688040" cy="1688040"/>
          </a:xfrm>
          <a:prstGeom prst="ellipse">
            <a:avLst/>
          </a:prstGeom>
          <a:solidFill>
            <a:srgbClr val="7cb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800" spc="-1" strike="noStrike">
                <a:solidFill>
                  <a:schemeClr val="lt1"/>
                </a:solidFill>
                <a:latin typeface="Akrobat ExtraBold"/>
                <a:ea typeface="NSimSun"/>
              </a:rPr>
              <a:t>84%</a:t>
            </a:r>
            <a:endParaRPr b="0" lang="ru-RU" sz="4800" spc="-1" strike="noStrike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chemeClr val="lt1"/>
                </a:solidFill>
                <a:latin typeface="Akrobat ExtraBold"/>
                <a:ea typeface="NSimSun"/>
              </a:rPr>
              <a:t>соответствия</a:t>
            </a:r>
            <a:endParaRPr b="0" lang="ru-RU" sz="1400" spc="-1" strike="noStrike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05" name="" descr=""/>
          <p:cNvPicPr/>
          <p:nvPr/>
        </p:nvPicPr>
        <p:blipFill>
          <a:blip r:embed="rId2"/>
          <a:stretch/>
        </p:blipFill>
        <p:spPr>
          <a:xfrm>
            <a:off x="84960" y="1836000"/>
            <a:ext cx="8084160" cy="3596760"/>
          </a:xfrm>
          <a:prstGeom prst="rect">
            <a:avLst/>
          </a:prstGeom>
          <a:ln w="0">
            <a:noFill/>
          </a:ln>
        </p:spPr>
      </p:pic>
      <p:sp>
        <p:nvSpPr>
          <p:cNvPr id="106" name="Овал 16"/>
          <p:cNvSpPr/>
          <p:nvPr/>
        </p:nvSpPr>
        <p:spPr>
          <a:xfrm>
            <a:off x="4666680" y="4240440"/>
            <a:ext cx="1104840" cy="1104840"/>
          </a:xfrm>
          <a:prstGeom prst="ellipse">
            <a:avLst/>
          </a:prstGeom>
          <a:solidFill>
            <a:srgbClr val="131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chemeClr val="lt1"/>
                </a:solidFill>
                <a:latin typeface="Akrobat"/>
                <a:ea typeface="NSimSun"/>
              </a:rPr>
              <a:t>78%</a:t>
            </a:r>
            <a:endParaRPr b="0" lang="ru-RU" sz="2800" spc="-1" strike="noStrike">
              <a:solidFill>
                <a:srgbClr val="ffffff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chemeClr val="lt1"/>
                </a:solidFill>
                <a:latin typeface="Akrobat"/>
                <a:ea typeface="NSimSun"/>
              </a:rPr>
              <a:t>в среднем</a:t>
            </a:r>
            <a:endParaRPr b="0" lang="ru-RU" sz="900" spc="-1" strike="noStrike">
              <a:solidFill>
                <a:srgbClr val="ffffff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chemeClr val="lt1"/>
                </a:solidFill>
                <a:latin typeface="Akrobat"/>
                <a:ea typeface="NSimSun"/>
              </a:rPr>
              <a:t>по регионам</a:t>
            </a:r>
            <a:endParaRPr b="0" lang="ru-RU" sz="900" spc="-1" strike="noStrike">
              <a:solidFill>
                <a:srgbClr val="ffffff"/>
              </a:solidFill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1200</TotalTime>
  <Application>Редактор_презентаций/2.7.0.0$Windows_X86_64 LibreOffice_project/e981501cdc004a76b8b36c3c4c04733b452aecdc</Application>
  <AppVersion>15.0000</AppVersion>
  <Words>578</Words>
  <Paragraphs>150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2024-02-21T03:55:13Z</dcterms:created>
  <dc:creator>User</dc:creator>
  <dc:description/>
  <dc:language>ru-RU</dc:language>
  <cp:lastModifiedBy/>
  <dcterms:modified xsi:type="dcterms:W3CDTF">2024-12-13T15:07:42Z</dcterms:modified>
  <cp:revision>135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8</vt:i4>
  </property>
</Properties>
</file>